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g"/><Relationship Id="rId3" Type="http://schemas.openxmlformats.org/officeDocument/2006/relationships/image" Target="../media/image20.jpg"/><Relationship Id="rId4" Type="http://schemas.openxmlformats.org/officeDocument/2006/relationships/image" Target="../media/image21.jpg"/><Relationship Id="rId5" Type="http://schemas.openxmlformats.org/officeDocument/2006/relationships/image" Target="../media/image22.jpg"/><Relationship Id="rId6" Type="http://schemas.openxmlformats.org/officeDocument/2006/relationships/image" Target="../media/image23.jpg"/><Relationship Id="rId7" Type="http://schemas.openxmlformats.org/officeDocument/2006/relationships/image" Target="../media/image24.jp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jp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jp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jpg"/><Relationship Id="rId3" Type="http://schemas.openxmlformats.org/officeDocument/2006/relationships/image" Target="../media/image28.jpg"/><Relationship Id="rId4" Type="http://schemas.openxmlformats.org/officeDocument/2006/relationships/image" Target="../media/image29.jpg"/><Relationship Id="rId5" Type="http://schemas.openxmlformats.org/officeDocument/2006/relationships/image" Target="../media/image30.jpg"/><Relationship Id="rId6" Type="http://schemas.openxmlformats.org/officeDocument/2006/relationships/image" Target="../media/image31.jpg"/><Relationship Id="rId7" Type="http://schemas.openxmlformats.org/officeDocument/2006/relationships/image" Target="../media/image32.jp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jp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jp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jpg"/><Relationship Id="rId3" Type="http://schemas.openxmlformats.org/officeDocument/2006/relationships/image" Target="../media/image36.jpg"/><Relationship Id="rId4" Type="http://schemas.openxmlformats.org/officeDocument/2006/relationships/image" Target="../media/image11.jpg"/><Relationship Id="rId5" Type="http://schemas.openxmlformats.org/officeDocument/2006/relationships/image" Target="../media/image37.jpg"/><Relationship Id="rId6" Type="http://schemas.openxmlformats.org/officeDocument/2006/relationships/image" Target="../media/image38.jpg"/><Relationship Id="rId7" Type="http://schemas.openxmlformats.org/officeDocument/2006/relationships/image" Target="../media/image39.jp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Relationship Id="rId3" Type="http://schemas.openxmlformats.org/officeDocument/2006/relationships/image" Target="../media/image4.jpg"/><Relationship Id="rId4" Type="http://schemas.openxmlformats.org/officeDocument/2006/relationships/image" Target="../media/image5.jpg"/><Relationship Id="rId5" Type="http://schemas.openxmlformats.org/officeDocument/2006/relationships/image" Target="../media/image6.jpg"/><Relationship Id="rId6" Type="http://schemas.openxmlformats.org/officeDocument/2006/relationships/image" Target="../media/image7.jpg"/><Relationship Id="rId7" Type="http://schemas.openxmlformats.org/officeDocument/2006/relationships/image" Target="../media/image8.jp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Relationship Id="rId3" Type="http://schemas.openxmlformats.org/officeDocument/2006/relationships/image" Target="../media/image12.jpg"/><Relationship Id="rId4" Type="http://schemas.openxmlformats.org/officeDocument/2006/relationships/image" Target="../media/image13.jpg"/><Relationship Id="rId5" Type="http://schemas.openxmlformats.org/officeDocument/2006/relationships/image" Target="../media/image14.jpg"/><Relationship Id="rId6" Type="http://schemas.openxmlformats.org/officeDocument/2006/relationships/image" Target="../media/image15.jpg"/><Relationship Id="rId7" Type="http://schemas.openxmlformats.org/officeDocument/2006/relationships/image" Target="../media/image16.jp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Analyse mensuelle par Pays</a:t>
            </a:r>
          </a:p>
          <a:p>
            <a:r>
              <a:t>                Belgique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En quelques mots...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457200" y="2286000"/>
          <a:ext cx="5486400" cy="320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1600"/>
                <a:gridCol w="1371600"/>
                <a:gridCol w="1371600"/>
                <a:gridCol w="1371600"/>
              </a:tblGrid>
              <a:tr h="533400">
                <a:tc>
                  <a:txBody>
                    <a:bodyPr/>
                    <a:lstStyle/>
                    <a:p>
                      <a:pPr algn="ct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Top Volume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Top Progression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Top Potentiel</a:t>
                      </a:r>
                    </a:p>
                  </a:txBody>
                  <a:tcPr/>
                </a:tc>
              </a:tr>
              <a:tr h="533400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Campagne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Provence (FR),Alsace (FR),Ardeche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Massif Central (FR),Vaucluse (FR),Vosges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Vosges (FR),Vaucluse (FR),Morbihan (US)</a:t>
                      </a:r>
                    </a:p>
                  </a:txBody>
                  <a:tcPr/>
                </a:tc>
              </a:tr>
              <a:tr h="533400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Littoral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Nice (FR),Ars en Ré (FR),Fréjus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Le Grau du Roi (FR),Cannes (FR),Palavas les Flots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Lacanau (FR),Palavas les Flots (FR),Cannes (FR)</a:t>
                      </a:r>
                    </a:p>
                  </a:txBody>
                  <a:tcPr/>
                </a:tc>
              </a:tr>
              <a:tr h="533400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Montagne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Chamonix (FR),Tignes (FR),La Clusaz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Font Romeu (FR),Val Thorens (FR),Alpe d Huez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Alpe d Huez (FR),Les Deux Alpes (FR),Val Thorens (FR)</a:t>
                      </a:r>
                    </a:p>
                  </a:txBody>
                  <a:tcPr/>
                </a:tc>
              </a:tr>
              <a:tr h="533400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OutreMer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Guadeloupe (GP),Réunion (RE),Martinique (LC)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Tahiti (PF),Guadeloupe (GP),St Barthélémy (BL)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Guadeloupe (GP),Tahiti (PF),Saint Martin (ile d Amérique du nord) (MF)</a:t>
                      </a:r>
                    </a:p>
                  </a:txBody>
                  <a:tcPr/>
                </a:tc>
              </a:tr>
              <a:tr h="533400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Urbain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Paris (FR),Lille (FR),Nice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Nantes (FR),Montpellier (FR),Dijon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Paris (FR),Montpellier (FR),Nice (FR)</a:t>
                      </a: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Montagne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Evolution mensuelle Belgique Chamonix (FR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0" y="1188720"/>
            <a:ext cx="2743200" cy="1858539"/>
          </a:xfrm>
          <a:prstGeom prst="rect">
            <a:avLst/>
          </a:prstGeom>
        </p:spPr>
      </p:pic>
      <p:pic>
        <p:nvPicPr>
          <p:cNvPr id="6" name="Picture 5" descr="Evolution mensuelle Belgique Les Ménuires (FR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0" y="1188720"/>
            <a:ext cx="2743200" cy="1858539"/>
          </a:xfrm>
          <a:prstGeom prst="rect">
            <a:avLst/>
          </a:prstGeom>
        </p:spPr>
      </p:pic>
      <p:pic>
        <p:nvPicPr>
          <p:cNvPr id="7" name="Picture 6" descr="Evolution mensuelle Belgique Alpe d Huez (FR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" y="3017520"/>
            <a:ext cx="2743200" cy="1858539"/>
          </a:xfrm>
          <a:prstGeom prst="rect">
            <a:avLst/>
          </a:prstGeom>
        </p:spPr>
      </p:pic>
      <p:pic>
        <p:nvPicPr>
          <p:cNvPr id="8" name="Picture 7" descr="Evolution mensuelle Belgique Tignes (FR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440" y="3017520"/>
            <a:ext cx="2743200" cy="1858539"/>
          </a:xfrm>
          <a:prstGeom prst="rect">
            <a:avLst/>
          </a:prstGeom>
        </p:spPr>
      </p:pic>
      <p:pic>
        <p:nvPicPr>
          <p:cNvPr id="9" name="Picture 8" descr="Evolution mensuelle Belgique Vars (FR)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5920" y="4846320"/>
            <a:ext cx="2743200" cy="1878413"/>
          </a:xfrm>
          <a:prstGeom prst="rect">
            <a:avLst/>
          </a:prstGeom>
        </p:spPr>
      </p:pic>
      <p:pic>
        <p:nvPicPr>
          <p:cNvPr id="10" name="Picture 9" descr="Evolution mensuelle Belgique Les Deux Alpes (FR).1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3440" y="4846320"/>
            <a:ext cx="2743200" cy="1858539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OutreMer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Moyenne mensuelle OutreMer Belgiqu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626083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OutreMer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Variation mensuelle OutreMer Belgiqu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626083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OutreMer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Evolution mensuelle Belgique Guadeloupe (GP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0" y="1188720"/>
            <a:ext cx="2743200" cy="1858539"/>
          </a:xfrm>
          <a:prstGeom prst="rect">
            <a:avLst/>
          </a:prstGeom>
        </p:spPr>
      </p:pic>
      <p:pic>
        <p:nvPicPr>
          <p:cNvPr id="6" name="Picture 5" descr="Evolution mensuelle Belgique Réunion (RE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0" y="1188720"/>
            <a:ext cx="2743200" cy="1858539"/>
          </a:xfrm>
          <a:prstGeom prst="rect">
            <a:avLst/>
          </a:prstGeom>
        </p:spPr>
      </p:pic>
      <p:pic>
        <p:nvPicPr>
          <p:cNvPr id="7" name="Picture 6" descr="Evolution mensuelle Belgique Martinique (LC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" y="3017520"/>
            <a:ext cx="2743200" cy="1858539"/>
          </a:xfrm>
          <a:prstGeom prst="rect">
            <a:avLst/>
          </a:prstGeom>
        </p:spPr>
      </p:pic>
      <p:pic>
        <p:nvPicPr>
          <p:cNvPr id="8" name="Picture 7" descr="Evolution mensuelle Belgique Tahiti (PF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440" y="3017520"/>
            <a:ext cx="2743200" cy="1858539"/>
          </a:xfrm>
          <a:prstGeom prst="rect">
            <a:avLst/>
          </a:prstGeom>
        </p:spPr>
      </p:pic>
      <p:pic>
        <p:nvPicPr>
          <p:cNvPr id="9" name="Picture 8" descr="Evolution mensuelle Belgique Mayotte (YT)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5920" y="4846320"/>
            <a:ext cx="2743200" cy="1878413"/>
          </a:xfrm>
          <a:prstGeom prst="rect">
            <a:avLst/>
          </a:prstGeom>
        </p:spPr>
      </p:pic>
      <p:pic>
        <p:nvPicPr>
          <p:cNvPr id="10" name="Picture 9" descr="Evolution mensuelle Belgique Saint Martin (ile d Amérique du nord) (MF)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3440" y="4846320"/>
            <a:ext cx="2743200" cy="1880586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Urbain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Moyenne mensuelle Urbain Belgiqu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37747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Urbain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Variation mensuelle Urbain Belgiqu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36067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Urbain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Evolution mensuelle Belgique Paris (FR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0" y="1188720"/>
            <a:ext cx="2743200" cy="1839796"/>
          </a:xfrm>
          <a:prstGeom prst="rect">
            <a:avLst/>
          </a:prstGeom>
        </p:spPr>
      </p:pic>
      <p:pic>
        <p:nvPicPr>
          <p:cNvPr id="6" name="Picture 5" descr="Evolution mensuelle Belgique Lille (FR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0" y="1188720"/>
            <a:ext cx="2743200" cy="1858539"/>
          </a:xfrm>
          <a:prstGeom prst="rect">
            <a:avLst/>
          </a:prstGeom>
        </p:spPr>
      </p:pic>
      <p:pic>
        <p:nvPicPr>
          <p:cNvPr id="7" name="Picture 6" descr="Evolution mensuelle Belgique Nice (FR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" y="3017520"/>
            <a:ext cx="2743200" cy="1858539"/>
          </a:xfrm>
          <a:prstGeom prst="rect">
            <a:avLst/>
          </a:prstGeom>
        </p:spPr>
      </p:pic>
      <p:pic>
        <p:nvPicPr>
          <p:cNvPr id="8" name="Picture 7" descr="Evolution mensuelle Belgique Marseille (FR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440" y="3017520"/>
            <a:ext cx="2743200" cy="1878413"/>
          </a:xfrm>
          <a:prstGeom prst="rect">
            <a:avLst/>
          </a:prstGeom>
        </p:spPr>
      </p:pic>
      <p:pic>
        <p:nvPicPr>
          <p:cNvPr id="9" name="Picture 8" descr="Evolution mensuelle Belgique Toulouse (FR)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5920" y="4846320"/>
            <a:ext cx="2743200" cy="1878413"/>
          </a:xfrm>
          <a:prstGeom prst="rect">
            <a:avLst/>
          </a:prstGeom>
        </p:spPr>
      </p:pic>
      <p:pic>
        <p:nvPicPr>
          <p:cNvPr id="10" name="Picture 9" descr="Evolution mensuelle Belgique Lyon (FR)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3440" y="4846320"/>
            <a:ext cx="2743200" cy="187841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Campagne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Moyenne mensuelle Campagne Belgiqu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49213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Campagne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Variation mensuelle Campagne Belgiqu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47497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Campagne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Evolution mensuelle Belgique Provence (FR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0" y="1188720"/>
            <a:ext cx="2743200" cy="1858539"/>
          </a:xfrm>
          <a:prstGeom prst="rect">
            <a:avLst/>
          </a:prstGeom>
        </p:spPr>
      </p:pic>
      <p:pic>
        <p:nvPicPr>
          <p:cNvPr id="6" name="Picture 5" descr="Evolution mensuelle Belgique Alsace (FR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0" y="1188720"/>
            <a:ext cx="2743200" cy="1858539"/>
          </a:xfrm>
          <a:prstGeom prst="rect">
            <a:avLst/>
          </a:prstGeom>
        </p:spPr>
      </p:pic>
      <p:pic>
        <p:nvPicPr>
          <p:cNvPr id="7" name="Picture 6" descr="Evolution mensuelle Belgique Normandie (FR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" y="3017520"/>
            <a:ext cx="2743200" cy="1858539"/>
          </a:xfrm>
          <a:prstGeom prst="rect">
            <a:avLst/>
          </a:prstGeom>
        </p:spPr>
      </p:pic>
      <p:pic>
        <p:nvPicPr>
          <p:cNvPr id="8" name="Picture 7" descr="Evolution mensuelle Belgique Vosges (FR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440" y="3017520"/>
            <a:ext cx="2743200" cy="1858539"/>
          </a:xfrm>
          <a:prstGeom prst="rect">
            <a:avLst/>
          </a:prstGeom>
        </p:spPr>
      </p:pic>
      <p:pic>
        <p:nvPicPr>
          <p:cNvPr id="9" name="Picture 8" descr="Evolution mensuelle Belgique Chantilly (FR)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5920" y="4846320"/>
            <a:ext cx="2743200" cy="1878413"/>
          </a:xfrm>
          <a:prstGeom prst="rect">
            <a:avLst/>
          </a:prstGeom>
        </p:spPr>
      </p:pic>
      <p:pic>
        <p:nvPicPr>
          <p:cNvPr id="10" name="Picture 9" descr="Evolution mensuelle Belgique Val de Loire (FR)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3440" y="4846320"/>
            <a:ext cx="2743200" cy="185853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Littoral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Moyenne mensuelle Littoral Belgiqu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67253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Littoral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Variation mensuelle Littoral Belgiqu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59498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Littoral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Evolution mensuelle Belgique Nice (FR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0" y="1188720"/>
            <a:ext cx="2743200" cy="1858539"/>
          </a:xfrm>
          <a:prstGeom prst="rect">
            <a:avLst/>
          </a:prstGeom>
        </p:spPr>
      </p:pic>
      <p:pic>
        <p:nvPicPr>
          <p:cNvPr id="6" name="Picture 5" descr="Evolution mensuelle Belgique Ars en Ré (FR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0" y="1188720"/>
            <a:ext cx="2743200" cy="1878413"/>
          </a:xfrm>
          <a:prstGeom prst="rect">
            <a:avLst/>
          </a:prstGeom>
        </p:spPr>
      </p:pic>
      <p:pic>
        <p:nvPicPr>
          <p:cNvPr id="7" name="Picture 6" descr="Evolution mensuelle Belgique Fréjus (FR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" y="3017520"/>
            <a:ext cx="2743200" cy="1880586"/>
          </a:xfrm>
          <a:prstGeom prst="rect">
            <a:avLst/>
          </a:prstGeom>
        </p:spPr>
      </p:pic>
      <p:pic>
        <p:nvPicPr>
          <p:cNvPr id="8" name="Picture 7" descr="Evolution mensuelle Belgique Le Cap d Agde (FR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440" y="3017520"/>
            <a:ext cx="2743200" cy="1878413"/>
          </a:xfrm>
          <a:prstGeom prst="rect">
            <a:avLst/>
          </a:prstGeom>
        </p:spPr>
      </p:pic>
      <p:pic>
        <p:nvPicPr>
          <p:cNvPr id="9" name="Picture 8" descr="Evolution mensuelle Belgique Biarritz (FR)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5920" y="4846320"/>
            <a:ext cx="2743200" cy="1878413"/>
          </a:xfrm>
          <a:prstGeom prst="rect">
            <a:avLst/>
          </a:prstGeom>
        </p:spPr>
      </p:pic>
      <p:pic>
        <p:nvPicPr>
          <p:cNvPr id="10" name="Picture 9" descr="Evolution mensuelle Belgique Saint Malo (FR)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3440" y="4846320"/>
            <a:ext cx="2743200" cy="187841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Montagne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Moyenne mensuelle Montagne Belgiqu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788424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Montagne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Variation mensuelle Montagne Belgiqu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70928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